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6"/>
  </p:notesMasterIdLst>
  <p:handoutMasterIdLst>
    <p:handoutMasterId r:id="rId7"/>
  </p:handoutMasterIdLst>
  <p:sldIdLst>
    <p:sldId id="261" r:id="rId2"/>
    <p:sldId id="286" r:id="rId3"/>
    <p:sldId id="285" r:id="rId4"/>
    <p:sldId id="27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37" autoAdjust="0"/>
    <p:restoredTop sz="95588" autoAdjust="0"/>
  </p:normalViewPr>
  <p:slideViewPr>
    <p:cSldViewPr snapToGrid="0" showGuides="1">
      <p:cViewPr varScale="1">
        <p:scale>
          <a:sx n="79" d="100"/>
          <a:sy n="79" d="100"/>
        </p:scale>
        <p:origin x="232" y="48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14.09.2022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Funktionssammensætning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2022/09/12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FF3E-BFB7-574D-9DAE-E9E2F7644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B560E-6A31-3640-86B9-35E412FBF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E0CF8CE7-F690-7E44-83AC-2F2B991F28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7"/>
                <a:ext cx="10515600" cy="1325563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000" kern="1200" spc="6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a-DK" dirty="0"/>
                  <a:t> på </a:t>
                </a:r>
                <a:r>
                  <a:rPr lang="da-DK" dirty="0" err="1"/>
                  <a:t>F#’sk</a:t>
                </a:r>
                <a:endParaRPr lang="da-DK" dirty="0"/>
              </a:p>
            </p:txBody>
          </p:sp>
        </mc:Choice>
        <mc:Fallback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E0CF8CE7-F690-7E44-83AC-2F2B991F2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7"/>
                <a:ext cx="10515600" cy="1325563"/>
              </a:xfrm>
              <a:prstGeom prst="rect">
                <a:avLst/>
              </a:prstGeom>
              <a:blipFill>
                <a:blip r:embed="rId2"/>
                <a:stretch>
                  <a:fillRect l="-1327" t="-857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894F659-852E-404A-9C71-BB02043CB1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972447"/>
                <a:ext cx="5702685" cy="58855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2000" dirty="0">
                    <a:ea typeface="DejaVu Sans Book" panose="020B0603030804020204" pitchFamily="34" charset="0"/>
                    <a:cs typeface="Courier New" panose="02070309020205020404" pitchFamily="49" charset="0"/>
                  </a:rPr>
                  <a:t>Eksempel: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2000">
                        <a:latin typeface="Cambria Math" panose="02040503050406030204" pitchFamily="18" charset="0"/>
                        <a:ea typeface="DejaVu Sans Book" panose="020B0603030804020204" pitchFamily="34" charset="0"/>
                        <a:cs typeface="Courier New" panose="02070309020205020404" pitchFamily="49" charset="0"/>
                      </a:rPr>
                      <m:t>h</m:t>
                    </m:r>
                    <m:d>
                      <m:dPr>
                        <m:ctrlPr>
                          <a:rPr lang="da-DK" sz="2000" i="1">
                            <a:latin typeface="Cambria Math" panose="02040503050406030204" pitchFamily="18" charset="0"/>
                            <a:ea typeface="DejaVu Sans Book" panose="020B0603030804020204" pitchFamily="34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a-DK" sz="2000">
                            <a:latin typeface="Cambria Math" panose="02040503050406030204" pitchFamily="18" charset="0"/>
                            <a:ea typeface="DejaVu Sans Book" panose="020B0603030804020204" pitchFamily="34" charset="0"/>
                            <a:cs typeface="Courier New" panose="02070309020205020404" pitchFamily="49" charset="0"/>
                          </a:rPr>
                          <m:t>x</m:t>
                        </m:r>
                      </m:e>
                    </m:d>
                    <m:r>
                      <a:rPr lang="da-DK" sz="2000">
                        <a:latin typeface="Cambria Math" panose="02040503050406030204" pitchFamily="18" charset="0"/>
                        <a:ea typeface="DejaVu Sans Book" panose="020B0603030804020204" pitchFamily="34" charset="0"/>
                        <a:cs typeface="Courier New" panose="02070309020205020404" pitchFamily="49" charset="0"/>
                      </a:rPr>
                      <m:t>= </m:t>
                    </m:r>
                    <m:r>
                      <m:rPr>
                        <m:sty m:val="p"/>
                      </m:rPr>
                      <a:rPr lang="da-DK" sz="2000">
                        <a:latin typeface="Cambria Math" panose="02040503050406030204" pitchFamily="18" charset="0"/>
                        <a:ea typeface="DejaVu Sans Book" panose="020B0603030804020204" pitchFamily="34" charset="0"/>
                        <a:cs typeface="Courier New" panose="02070309020205020404" pitchFamily="49" charset="0"/>
                      </a:rPr>
                      <m:t>ln</m:t>
                    </m:r>
                    <m:r>
                      <a:rPr lang="da-DK" sz="2000" i="1">
                        <a:latin typeface="Cambria Math" panose="02040503050406030204" pitchFamily="18" charset="0"/>
                        <a:ea typeface="DejaVu Sans Book" panose="020B0603030804020204" pitchFamily="34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da-DK" sz="2000" i="1">
                            <a:latin typeface="Cambria Math" panose="02040503050406030204" pitchFamily="18" charset="0"/>
                            <a:ea typeface="DejaVu Sans Book" panose="020B0603030804020204" pitchFamily="34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da-DK" sz="2000" i="1">
                            <a:latin typeface="Cambria Math" panose="02040503050406030204" pitchFamily="18" charset="0"/>
                            <a:ea typeface="DejaVu Sans Book" panose="020B0603030804020204" pitchFamily="34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p>
                        <m:r>
                          <a:rPr lang="da-DK" sz="2000" i="1">
                            <a:latin typeface="Cambria Math" panose="02040503050406030204" pitchFamily="18" charset="0"/>
                            <a:ea typeface="DejaVu Sans Book" panose="020B0603030804020204" pitchFamily="34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1600" dirty="0">
                  <a:ea typeface="DejaVu Sans Book" panose="020B0603030804020204" pitchFamily="34" charset="0"/>
                  <a:cs typeface="Courier New" panose="02070309020205020404" pitchFamily="49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let h x = log (x*x) // </a:t>
                </a:r>
                <a:r>
                  <a:rPr lang="en-GB" sz="1600" dirty="0" err="1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naturlig</a:t>
                </a: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en-GB" sz="1600" dirty="0" err="1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logaritme</a:t>
                </a: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da-DK" sz="2000" dirty="0">
                    <a:ea typeface="DejaVu Sans Book" panose="020B0603030804020204" pitchFamily="34" charset="0"/>
                    <a:cs typeface="Courier New" panose="02070309020205020404" pitchFamily="49" charset="0"/>
                  </a:rPr>
                  <a:t>Individuelle funktioner</a:t>
                </a:r>
                <a:endParaRPr lang="en-GB" sz="1600" dirty="0">
                  <a:ea typeface="DejaVu Sans Book" panose="020B0603030804020204" pitchFamily="34" charset="0"/>
                  <a:cs typeface="Courier New" panose="02070309020205020404" pitchFamily="49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let f x = x*x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let g x = log x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da-DK" sz="2100" dirty="0">
                    <a:ea typeface="DejaVu Sans Book" panose="020B0603030804020204" pitchFamily="34" charset="0"/>
                    <a:cs typeface="Courier New" panose="02070309020205020404" pitchFamily="49" charset="0"/>
                  </a:rPr>
                  <a:t>Midlertidige værdier</a:t>
                </a:r>
                <a:endParaRPr lang="en-GB" sz="2100" dirty="0">
                  <a:ea typeface="DejaVu Sans Book" panose="020B0603030804020204" pitchFamily="34" charset="0"/>
                  <a:cs typeface="Courier New" panose="02070309020205020404" pitchFamily="49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let y = f 3.0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let z = g 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da-DK" sz="2000" dirty="0">
                    <a:ea typeface="DejaVu Sans Book" panose="020B0603030804020204" pitchFamily="34" charset="0"/>
                    <a:cs typeface="Courier New" panose="02070309020205020404" pitchFamily="49" charset="0"/>
                  </a:rPr>
                  <a:t>Indirekte komposition</a:t>
                </a:r>
                <a:endParaRPr lang="en-GB" sz="1600" dirty="0">
                  <a:ea typeface="DejaVu Sans Book" panose="020B0603030804020204" pitchFamily="34" charset="0"/>
                  <a:cs typeface="Courier New" panose="02070309020205020404" pitchFamily="49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Let h x = g (f x)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let z = h 3.0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da-DK" sz="2000" dirty="0">
                    <a:ea typeface="DejaVu Sans Book" panose="020B0603030804020204" pitchFamily="34" charset="0"/>
                    <a:cs typeface="Courier New" panose="02070309020205020404" pitchFamily="49" charset="0"/>
                  </a:rPr>
                  <a:t>Venstre </a:t>
                </a:r>
                <a:r>
                  <a:rPr lang="da-DK" sz="2000" dirty="0" err="1">
                    <a:ea typeface="DejaVu Sans Book" panose="020B0603030804020204" pitchFamily="34" charset="0"/>
                    <a:cs typeface="Courier New" panose="02070309020205020404" pitchFamily="49" charset="0"/>
                  </a:rPr>
                  <a:t>piping</a:t>
                </a:r>
                <a:endParaRPr lang="en-GB" sz="1600" dirty="0">
                  <a:ea typeface="DejaVu Sans Book" panose="020B0603030804020204" pitchFamily="34" charset="0"/>
                  <a:cs typeface="Courier New" panose="02070309020205020404" pitchFamily="49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let h x = x |&gt; f |&gt; g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let z = h 3.0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da-DK" sz="2000" dirty="0">
                    <a:ea typeface="DejaVu Sans Book" panose="020B0603030804020204" pitchFamily="34" charset="0"/>
                    <a:cs typeface="Courier New" panose="02070309020205020404" pitchFamily="49" charset="0"/>
                  </a:rPr>
                  <a:t>Komposition</a:t>
                </a:r>
                <a:endParaRPr lang="en-GB" sz="1600" dirty="0">
                  <a:ea typeface="DejaVu Sans Book" panose="020B0603030804020204" pitchFamily="34" charset="0"/>
                  <a:cs typeface="Courier New" panose="02070309020205020404" pitchFamily="49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let h = f &gt;&gt; g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let z = h 3.0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GB" sz="1600" dirty="0">
                  <a:latin typeface="Courier New" panose="02070309020205020404" pitchFamily="49" charset="0"/>
                  <a:ea typeface="DejaVu Sans Book" panose="020B0603030804020204" pitchFamily="34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894F659-852E-404A-9C71-BB02043CB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72447"/>
                <a:ext cx="5702685" cy="5885553"/>
              </a:xfrm>
              <a:prstGeom prst="rect">
                <a:avLst/>
              </a:prstGeom>
              <a:blipFill>
                <a:blip r:embed="rId3"/>
                <a:stretch>
                  <a:fillRect l="-1111" t="-2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irect Access Storage 1">
            <a:extLst>
              <a:ext uri="{FF2B5EF4-FFF2-40B4-BE49-F238E27FC236}">
                <a16:creationId xmlns:a16="http://schemas.microsoft.com/office/drawing/2014/main" id="{BA280B5B-B116-7B7D-60C9-B9DD642A7BEF}"/>
              </a:ext>
            </a:extLst>
          </p:cNvPr>
          <p:cNvSpPr/>
          <p:nvPr/>
        </p:nvSpPr>
        <p:spPr>
          <a:xfrm>
            <a:off x="7095755" y="4563838"/>
            <a:ext cx="1567443" cy="685800"/>
          </a:xfrm>
          <a:prstGeom prst="flowChartMagneticDrum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Direct Access Storage 2">
            <a:extLst>
              <a:ext uri="{FF2B5EF4-FFF2-40B4-BE49-F238E27FC236}">
                <a16:creationId xmlns:a16="http://schemas.microsoft.com/office/drawing/2014/main" id="{3AD978BF-DC8D-7805-1DF4-9B0D943983BE}"/>
              </a:ext>
            </a:extLst>
          </p:cNvPr>
          <p:cNvSpPr/>
          <p:nvPr/>
        </p:nvSpPr>
        <p:spPr>
          <a:xfrm>
            <a:off x="8094488" y="4519234"/>
            <a:ext cx="914400" cy="792000"/>
          </a:xfrm>
          <a:prstGeom prst="flowChartMagneticDrum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98B737-A953-B05B-4723-DCC1B3251708}"/>
              </a:ext>
            </a:extLst>
          </p:cNvPr>
          <p:cNvSpPr txBox="1"/>
          <p:nvPr/>
        </p:nvSpPr>
        <p:spPr>
          <a:xfrm>
            <a:off x="6832408" y="3572040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ea typeface="DejaVu Sans Book" panose="020B0603030804020204" pitchFamily="34" charset="0"/>
                <a:cs typeface="Courier New" panose="02070309020205020404" pitchFamily="49" charset="0"/>
              </a:rPr>
              <a:t>Piping = </a:t>
            </a:r>
            <a:r>
              <a:rPr lang="en-GB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rør</a:t>
            </a:r>
            <a:r>
              <a:rPr lang="en-GB" dirty="0"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og</a:t>
            </a:r>
            <a:r>
              <a:rPr lang="en-GB" dirty="0"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>
                <a:ea typeface="DejaVu Sans Book" panose="020B0603030804020204" pitchFamily="34" charset="0"/>
                <a:cs typeface="Courier New" panose="02070309020205020404" pitchFamily="49" charset="0"/>
              </a:rPr>
              <a:t>sammenføjninger</a:t>
            </a:r>
            <a:endParaRPr lang="en-GB" dirty="0">
              <a:ea typeface="DejaVu Sans Book" panose="020B0603030804020204" pitchFamily="34" charset="0"/>
              <a:cs typeface="Courier New" panose="02070309020205020404" pitchFamily="49" charset="0"/>
            </a:endParaRPr>
          </a:p>
          <a:p>
            <a:pPr lvl="2"/>
            <a:r>
              <a:rPr lang="en-GB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x    f    y</a:t>
            </a:r>
            <a:endParaRPr lang="en-DK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53B37E-0971-6871-6CB7-0B79A10A6932}"/>
              </a:ext>
            </a:extLst>
          </p:cNvPr>
          <p:cNvCxnSpPr/>
          <p:nvPr/>
        </p:nvCxnSpPr>
        <p:spPr>
          <a:xfrm>
            <a:off x="7358679" y="4332156"/>
            <a:ext cx="2386013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rect Access Storage 3">
            <a:extLst>
              <a:ext uri="{FF2B5EF4-FFF2-40B4-BE49-F238E27FC236}">
                <a16:creationId xmlns:a16="http://schemas.microsoft.com/office/drawing/2014/main" id="{7F216751-52B8-64A7-8274-4F14517E46D7}"/>
              </a:ext>
            </a:extLst>
          </p:cNvPr>
          <p:cNvSpPr/>
          <p:nvPr/>
        </p:nvSpPr>
        <p:spPr>
          <a:xfrm>
            <a:off x="8748456" y="4563838"/>
            <a:ext cx="1398781" cy="685800"/>
          </a:xfrm>
          <a:prstGeom prst="flowChartMagneticDrum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1C930-DC16-3505-D5C6-78A0AD79F20E}"/>
              </a:ext>
            </a:extLst>
          </p:cNvPr>
          <p:cNvSpPr txBox="1"/>
          <p:nvPr/>
        </p:nvSpPr>
        <p:spPr>
          <a:xfrm>
            <a:off x="4245428" y="6352139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>
                <a:solidFill>
                  <a:schemeClr val="accent1"/>
                </a:solidFill>
              </a:rPr>
              <a:t>Advanceret funktionsgymnastik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253DC5-BB20-DA57-B326-75CDDB737BC5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3086100" y="6237514"/>
            <a:ext cx="1159328" cy="299291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1CB6E8-6F4F-A2BD-1344-DE062F409571}"/>
              </a:ext>
            </a:extLst>
          </p:cNvPr>
          <p:cNvCxnSpPr>
            <a:cxnSpLocks/>
          </p:cNvCxnSpPr>
          <p:nvPr/>
        </p:nvCxnSpPr>
        <p:spPr>
          <a:xfrm flipH="1">
            <a:off x="4097513" y="4906738"/>
            <a:ext cx="2640509" cy="28552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0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5" grpId="0"/>
      <p:bldP spid="4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349A71C-A666-7B6C-4048-2C107F01113C}"/>
              </a:ext>
            </a:extLst>
          </p:cNvPr>
          <p:cNvSpPr txBox="1"/>
          <p:nvPr/>
        </p:nvSpPr>
        <p:spPr>
          <a:xfrm>
            <a:off x="205992" y="1149082"/>
            <a:ext cx="5336717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Eksempel: 1.-3. plads er en podieplads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onPodium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place =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match place with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1 -&gt; true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| 2 -&gt; true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| 3 -&gt; true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| _ -&gt; false</a:t>
            </a:r>
            <a:endParaRPr lang="en-DK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DK" dirty="0"/>
              <a:t>  </a:t>
            </a:r>
          </a:p>
          <a:p>
            <a:r>
              <a:rPr lang="en-DK" dirty="0"/>
              <a:t>Kortform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onPodium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place =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match place with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1 | 2 | 3 -&gt; true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| _ -&gt; false</a:t>
            </a:r>
            <a:endParaRPr lang="en-DK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DK" dirty="0"/>
            </a:br>
            <a:r>
              <a:rPr lang="en-DK" dirty="0"/>
              <a:t>Guard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onPodium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place =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match place with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 when (0 &lt; p) &amp;&amp; (p &lt;= 3) -&gt; true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| _ -&gt; false</a:t>
            </a:r>
            <a:endParaRPr lang="en-DK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DK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0190A-49E8-F241-835E-546459A9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8B109-05A0-2A45-AADA-BF063291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F3125E3-9AC3-524E-B7EB-49051BE98A00}"/>
              </a:ext>
            </a:extLst>
          </p:cNvPr>
          <p:cNvSpPr txBox="1">
            <a:spLocks/>
          </p:cNvSpPr>
          <p:nvPr/>
        </p:nvSpPr>
        <p:spPr>
          <a:xfrm>
            <a:off x="220999" y="410724"/>
            <a:ext cx="10515600" cy="503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Match-with guards </a:t>
            </a:r>
            <a:r>
              <a:rPr lang="en-GB" dirty="0" err="1"/>
              <a:t>og</a:t>
            </a:r>
            <a:r>
              <a:rPr lang="en-GB" dirty="0"/>
              <a:t> if-then-else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AB6DE1-263B-8B64-42F3-56561E2CC772}"/>
              </a:ext>
            </a:extLst>
          </p:cNvPr>
          <p:cNvCxnSpPr/>
          <p:nvPr/>
        </p:nvCxnSpPr>
        <p:spPr>
          <a:xfrm>
            <a:off x="5716973" y="914396"/>
            <a:ext cx="0" cy="581890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918588-AF79-98A1-9A35-B5BA3ED69672}"/>
              </a:ext>
            </a:extLst>
          </p:cNvPr>
          <p:cNvSpPr txBox="1"/>
          <p:nvPr/>
        </p:nvSpPr>
        <p:spPr>
          <a:xfrm>
            <a:off x="5945576" y="1149082"/>
            <a:ext cx="5830442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if-then-else</a:t>
            </a:r>
            <a:endParaRPr lang="en-DK" dirty="0"/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onPodium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place =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if place = 1 then true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place = 2 then true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place = 3 then true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else false</a:t>
            </a:r>
            <a:endParaRPr lang="en-DK" sz="1600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Kortform (guard)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onPodium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place =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if (0 &lt; place) &amp;&amp; (place &lt;= 3) then true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else false</a:t>
            </a:r>
            <a:endParaRPr lang="en-DK" sz="1600" dirty="0"/>
          </a:p>
        </p:txBody>
      </p:sp>
    </p:spTree>
    <p:extLst>
      <p:ext uri="{BB962C8B-B14F-4D97-AF65-F5344CB8AC3E}">
        <p14:creationId xmlns:p14="http://schemas.microsoft.com/office/powerpoint/2010/main" val="88100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/>
              <a:t>Funktionssammensætning</a:t>
            </a:r>
          </a:p>
          <a:p>
            <a:r>
              <a:rPr lang="da-DK" dirty="0"/>
              <a:t>Match-with og </a:t>
            </a:r>
            <a:r>
              <a:rPr lang="da-DK" dirty="0" err="1"/>
              <a:t>guards</a:t>
            </a:r>
            <a:endParaRPr lang="da-DK" dirty="0"/>
          </a:p>
          <a:p>
            <a:r>
              <a:rPr lang="da-DK" dirty="0"/>
              <a:t>If-</a:t>
            </a:r>
            <a:r>
              <a:rPr lang="da-DK" dirty="0" err="1"/>
              <a:t>then</a:t>
            </a:r>
            <a:r>
              <a:rPr lang="da-DK" dirty="0"/>
              <a:t>-</a:t>
            </a:r>
            <a:r>
              <a:rPr lang="da-DK" dirty="0" err="1"/>
              <a:t>else</a:t>
            </a:r>
            <a:r>
              <a:rPr lang="da-DK" dirty="0"/>
              <a:t> udtryk</a:t>
            </a:r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</Words>
  <Application>Microsoft Macintosh PowerPoint</Application>
  <PresentationFormat>Widescreen</PresentationFormat>
  <Paragraphs>77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Cambria Math</vt:lpstr>
      <vt:lpstr>Courier New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2022-09-14T09:55:07Z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2022-09-12T06:38:45Z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a9bd0488-0ac7-437b-a0d5-073261714475</vt:lpwstr>
  </property>
  <property fmtid="{D5CDD505-2E9C-101B-9397-08002B2CF9AE}" pid="8" name="MSIP_Label_6a2630e2-1ac5-455e-8217-0156b1936a76_ContentBits">
    <vt:lpwstr>0</vt:lpwstr>
  </property>
</Properties>
</file>